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Fira Sans Extra Condensed Medium"/>
      <p:regular r:id="rId23"/>
      <p:bold r:id="rId24"/>
      <p:italic r:id="rId25"/>
      <p:boldItalic r:id="rId26"/>
    </p:embeddedFont>
    <p:embeddedFont>
      <p:font typeface="Share"/>
      <p:regular r:id="rId27"/>
      <p:bold r:id="rId28"/>
      <p:italic r:id="rId29"/>
      <p:boldItalic r:id="rId30"/>
    </p:embeddedFont>
    <p:embeddedFont>
      <p:font typeface="DM Serif Display"/>
      <p:regular r:id="rId31"/>
      <p:italic r:id="rId32"/>
    </p:embeddedFont>
    <p:embeddedFont>
      <p:font typeface="Open Sans Light"/>
      <p:regular r:id="rId33"/>
      <p:bold r:id="rId34"/>
      <p:italic r:id="rId35"/>
      <p:boldItalic r:id="rId36"/>
    </p:embeddedFont>
    <p:embeddedFont>
      <p:font typeface="Open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FiraSansExtraCondensedMedium-bold.fntdata"/><Relationship Id="rId23" Type="http://schemas.openxmlformats.org/officeDocument/2006/relationships/font" Target="fonts/FiraSansExtraCondensed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ExtraCondensedMedium-boldItalic.fntdata"/><Relationship Id="rId25" Type="http://schemas.openxmlformats.org/officeDocument/2006/relationships/font" Target="fonts/FiraSansExtraCondensedMedium-italic.fntdata"/><Relationship Id="rId28" Type="http://schemas.openxmlformats.org/officeDocument/2006/relationships/font" Target="fonts/Share-bold.fntdata"/><Relationship Id="rId27" Type="http://schemas.openxmlformats.org/officeDocument/2006/relationships/font" Target="fonts/Shar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Share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DMSerifDisplay-regular.fntdata"/><Relationship Id="rId30" Type="http://schemas.openxmlformats.org/officeDocument/2006/relationships/font" Target="fonts/Share-boldItalic.fntdata"/><Relationship Id="rId11" Type="http://schemas.openxmlformats.org/officeDocument/2006/relationships/slide" Target="slides/slide7.xml"/><Relationship Id="rId33" Type="http://schemas.openxmlformats.org/officeDocument/2006/relationships/font" Target="fonts/OpenSansLight-regular.fntdata"/><Relationship Id="rId10" Type="http://schemas.openxmlformats.org/officeDocument/2006/relationships/slide" Target="slides/slide6.xml"/><Relationship Id="rId32" Type="http://schemas.openxmlformats.org/officeDocument/2006/relationships/font" Target="fonts/DMSerifDisplay-italic.fntdata"/><Relationship Id="rId13" Type="http://schemas.openxmlformats.org/officeDocument/2006/relationships/slide" Target="slides/slide9.xml"/><Relationship Id="rId35" Type="http://schemas.openxmlformats.org/officeDocument/2006/relationships/font" Target="fonts/OpenSansLight-italic.fntdata"/><Relationship Id="rId12" Type="http://schemas.openxmlformats.org/officeDocument/2006/relationships/slide" Target="slides/slide8.xml"/><Relationship Id="rId34" Type="http://schemas.openxmlformats.org/officeDocument/2006/relationships/font" Target="fonts/OpenSansLight-bold.fntdata"/><Relationship Id="rId15" Type="http://schemas.openxmlformats.org/officeDocument/2006/relationships/slide" Target="slides/slide11.xml"/><Relationship Id="rId37" Type="http://schemas.openxmlformats.org/officeDocument/2006/relationships/font" Target="fonts/OpenSans-regular.fntdata"/><Relationship Id="rId14" Type="http://schemas.openxmlformats.org/officeDocument/2006/relationships/slide" Target="slides/slide10.xml"/><Relationship Id="rId36" Type="http://schemas.openxmlformats.org/officeDocument/2006/relationships/font" Target="fonts/OpenSansLight-boldItalic.fntdata"/><Relationship Id="rId17" Type="http://schemas.openxmlformats.org/officeDocument/2006/relationships/slide" Target="slides/slide13.xml"/><Relationship Id="rId39" Type="http://schemas.openxmlformats.org/officeDocument/2006/relationships/font" Target="fonts/OpenSans-italic.fntdata"/><Relationship Id="rId16" Type="http://schemas.openxmlformats.org/officeDocument/2006/relationships/slide" Target="slides/slide12.xml"/><Relationship Id="rId38" Type="http://schemas.openxmlformats.org/officeDocument/2006/relationships/font" Target="fonts/OpenSans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b87f65dc17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b87f65dc17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b87f65dc17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b87f65dc17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588ae0e4b_0_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588ae0e4b_0_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b87f65dc17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b87f65dc1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b87f65dc17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b87f65dc1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1588ae0e4b_0_1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1588ae0e4b_0_1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166a889f7a_1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166a889f7a_1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1588ae0e4b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1588ae0e4b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b87f65dc17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b87f65dc17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1588ae0e4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1588ae0e4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1588ae0e4b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1588ae0e4b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b87f65dc1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b87f65dc1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1588ae0e4b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1588ae0e4b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1588ae0e4b_0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1588ae0e4b_0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1588ae0e4b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1588ae0e4b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1588ae0e4b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1588ae0e4b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b87f65dc1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b87f65dc1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6.xml"/><Relationship Id="rId11" Type="http://schemas.openxmlformats.org/officeDocument/2006/relationships/slide" Target="/ppt/slides/slide15.xml"/><Relationship Id="rId10" Type="http://schemas.openxmlformats.org/officeDocument/2006/relationships/slide" Target="/ppt/slides/slide15.xml"/><Relationship Id="rId9" Type="http://schemas.openxmlformats.org/officeDocument/2006/relationships/slide" Target="/ppt/slides/slide12.xml"/><Relationship Id="rId5" Type="http://schemas.openxmlformats.org/officeDocument/2006/relationships/slide" Target="/ppt/slides/slide6.xml"/><Relationship Id="rId6" Type="http://schemas.openxmlformats.org/officeDocument/2006/relationships/slide" Target="/ppt/slides/slide8.xml"/><Relationship Id="rId7" Type="http://schemas.openxmlformats.org/officeDocument/2006/relationships/slide" Target="/ppt/slides/slide8.xml"/><Relationship Id="rId8" Type="http://schemas.openxmlformats.org/officeDocument/2006/relationships/slide" Target="/ppt/slides/slide1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449550" y="1361100"/>
            <a:ext cx="4245000" cy="212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449475" y="3483600"/>
            <a:ext cx="42450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/>
          <p:nvPr>
            <p:ph hasCustomPrompt="1" type="title"/>
          </p:nvPr>
        </p:nvSpPr>
        <p:spPr>
          <a:xfrm>
            <a:off x="713100" y="2293525"/>
            <a:ext cx="7717800" cy="14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/>
          <p:nvPr>
            <p:ph idx="1" type="subTitle"/>
          </p:nvPr>
        </p:nvSpPr>
        <p:spPr>
          <a:xfrm>
            <a:off x="712975" y="3945425"/>
            <a:ext cx="7717800" cy="4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 txBox="1"/>
          <p:nvPr>
            <p:ph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" name="Google Shape;40;p13">
            <a:hlinkClick action="ppaction://hlinksldjump" r:id="rId2"/>
          </p:cNvPr>
          <p:cNvSpPr txBox="1"/>
          <p:nvPr>
            <p:ph idx="2"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1" name="Google Shape;41;p13"/>
          <p:cNvSpPr txBox="1"/>
          <p:nvPr>
            <p:ph idx="1" type="subTitle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2" name="Google Shape;42;p13">
            <a:hlinkClick action="ppaction://hlinksldjump" r:id="rId3"/>
          </p:cNvPr>
          <p:cNvSpPr txBox="1"/>
          <p:nvPr>
            <p:ph hasCustomPrompt="1" idx="3" type="title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13">
            <a:hlinkClick action="ppaction://hlinksldjump" r:id="rId4"/>
          </p:cNvPr>
          <p:cNvSpPr txBox="1"/>
          <p:nvPr>
            <p:ph idx="4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4" name="Google Shape;44;p13"/>
          <p:cNvSpPr txBox="1"/>
          <p:nvPr>
            <p:ph idx="5" type="subTitle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5" name="Google Shape;45;p13">
            <a:hlinkClick action="ppaction://hlinksldjump" r:id="rId5"/>
          </p:cNvPr>
          <p:cNvSpPr txBox="1"/>
          <p:nvPr>
            <p:ph hasCustomPrompt="1" idx="6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3">
            <a:hlinkClick action="ppaction://hlinksldjump" r:id="rId6"/>
          </p:cNvPr>
          <p:cNvSpPr txBox="1"/>
          <p:nvPr>
            <p:ph idx="7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" name="Google Shape;47;p13"/>
          <p:cNvSpPr txBox="1"/>
          <p:nvPr>
            <p:ph idx="8" type="subTitle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8" name="Google Shape;48;p13">
            <a:hlinkClick action="ppaction://hlinksldjump" r:id="rId7"/>
          </p:cNvPr>
          <p:cNvSpPr txBox="1"/>
          <p:nvPr>
            <p:ph hasCustomPrompt="1" idx="9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>
            <a:hlinkClick action="ppaction://hlinksldjump" r:id="rId8"/>
          </p:cNvPr>
          <p:cNvSpPr txBox="1"/>
          <p:nvPr>
            <p:ph idx="13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0" name="Google Shape;50;p13"/>
          <p:cNvSpPr txBox="1"/>
          <p:nvPr>
            <p:ph idx="14" type="subTitle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1" name="Google Shape;51;p13">
            <a:hlinkClick action="ppaction://hlinksldjump" r:id="rId9"/>
          </p:cNvPr>
          <p:cNvSpPr txBox="1"/>
          <p:nvPr>
            <p:ph hasCustomPrompt="1" idx="15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>
            <a:hlinkClick action="ppaction://hlinksldjump" r:id="rId10"/>
          </p:cNvPr>
          <p:cNvSpPr txBox="1"/>
          <p:nvPr>
            <p:ph idx="16" type="ctrTitle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3" name="Google Shape;53;p13"/>
          <p:cNvSpPr txBox="1"/>
          <p:nvPr>
            <p:ph idx="17" type="subTitle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4" name="Google Shape;54;p13">
            <a:hlinkClick action="ppaction://hlinksldjump" r:id="rId11"/>
          </p:cNvPr>
          <p:cNvSpPr txBox="1"/>
          <p:nvPr>
            <p:ph hasCustomPrompt="1" idx="18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>
            <a:hlinkClick/>
          </p:cNvPr>
          <p:cNvSpPr txBox="1"/>
          <p:nvPr>
            <p:ph idx="19" type="ctrTitle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6" name="Google Shape;56;p13"/>
          <p:cNvSpPr txBox="1"/>
          <p:nvPr>
            <p:ph idx="20" type="subTitle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7" name="Google Shape;57;p13">
            <a:hlinkClick/>
          </p:cNvPr>
          <p:cNvSpPr txBox="1"/>
          <p:nvPr>
            <p:ph hasCustomPrompt="1" idx="21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3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1441813" y="1410150"/>
            <a:ext cx="6260400" cy="16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0" name="Google Shape;60;p14"/>
          <p:cNvSpPr txBox="1"/>
          <p:nvPr>
            <p:ph type="title"/>
          </p:nvPr>
        </p:nvSpPr>
        <p:spPr>
          <a:xfrm>
            <a:off x="1441788" y="3278250"/>
            <a:ext cx="6260400" cy="4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ctrTitle"/>
          </p:nvPr>
        </p:nvSpPr>
        <p:spPr>
          <a:xfrm flipH="1">
            <a:off x="2662025" y="2536464"/>
            <a:ext cx="2823900" cy="16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hasCustomPrompt="1" idx="2" type="title"/>
          </p:nvPr>
        </p:nvSpPr>
        <p:spPr>
          <a:xfrm flipH="1">
            <a:off x="5726839" y="2419325"/>
            <a:ext cx="2333700" cy="16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ctrTitle"/>
          </p:nvPr>
        </p:nvSpPr>
        <p:spPr>
          <a:xfrm flipH="1">
            <a:off x="4098567" y="2240372"/>
            <a:ext cx="32247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hasCustomPrompt="1"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ctrTitle"/>
          </p:nvPr>
        </p:nvSpPr>
        <p:spPr>
          <a:xfrm flipH="1">
            <a:off x="2676021" y="2226953"/>
            <a:ext cx="28239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hasCustomPrompt="1" idx="2" type="title"/>
          </p:nvPr>
        </p:nvSpPr>
        <p:spPr>
          <a:xfrm flipH="1">
            <a:off x="5637514" y="2269925"/>
            <a:ext cx="2363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3_1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ctrTitle"/>
          </p:nvPr>
        </p:nvSpPr>
        <p:spPr>
          <a:xfrm flipH="1">
            <a:off x="4098499" y="2231814"/>
            <a:ext cx="26100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hasCustomPrompt="1"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3_1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ctrTitle"/>
          </p:nvPr>
        </p:nvSpPr>
        <p:spPr>
          <a:xfrm flipH="1">
            <a:off x="2534025" y="2690100"/>
            <a:ext cx="4076100" cy="12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hasCustomPrompt="1" idx="2" type="title"/>
          </p:nvPr>
        </p:nvSpPr>
        <p:spPr>
          <a:xfrm flipH="1">
            <a:off x="2533950" y="768900"/>
            <a:ext cx="4076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9"/>
          <p:cNvSpPr txBox="1"/>
          <p:nvPr>
            <p:ph idx="1" type="subTitle"/>
          </p:nvPr>
        </p:nvSpPr>
        <p:spPr>
          <a:xfrm>
            <a:off x="2534025" y="3945900"/>
            <a:ext cx="40761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CUSTOM_3_1_1_1_1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ctrTitle"/>
          </p:nvPr>
        </p:nvSpPr>
        <p:spPr>
          <a:xfrm flipH="1">
            <a:off x="4801666" y="2690100"/>
            <a:ext cx="3629100" cy="12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hasCustomPrompt="1" idx="2" type="title"/>
          </p:nvPr>
        </p:nvSpPr>
        <p:spPr>
          <a:xfrm flipH="1">
            <a:off x="4801666" y="768900"/>
            <a:ext cx="3629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20"/>
          <p:cNvSpPr txBox="1"/>
          <p:nvPr>
            <p:ph idx="1" type="subTitle"/>
          </p:nvPr>
        </p:nvSpPr>
        <p:spPr>
          <a:xfrm>
            <a:off x="4801759" y="3945900"/>
            <a:ext cx="36291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 flipH="1">
            <a:off x="4101575" y="2149455"/>
            <a:ext cx="29544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 flipH="1">
            <a:off x="787850" y="2419325"/>
            <a:ext cx="2954400" cy="16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0"/>
              <a:buFont typeface="Fira Sans Extra Condensed Medium"/>
              <a:buNone/>
              <a:defRPr sz="14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7">
  <p:cSld name="CUSTOM_3_1_1_1_1_1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ctrTitle"/>
          </p:nvPr>
        </p:nvSpPr>
        <p:spPr>
          <a:xfrm flipH="1">
            <a:off x="713216" y="2690100"/>
            <a:ext cx="3629100" cy="12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hasCustomPrompt="1" idx="2" type="title"/>
          </p:nvPr>
        </p:nvSpPr>
        <p:spPr>
          <a:xfrm flipH="1">
            <a:off x="713216" y="768900"/>
            <a:ext cx="3629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Font typeface="Fira Sans Extra Condensed Medium"/>
              <a:buNone/>
              <a:defRPr sz="16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21"/>
          <p:cNvSpPr txBox="1"/>
          <p:nvPr>
            <p:ph idx="1" type="subTitle"/>
          </p:nvPr>
        </p:nvSpPr>
        <p:spPr>
          <a:xfrm>
            <a:off x="713309" y="3945900"/>
            <a:ext cx="36291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/>
          <p:nvPr>
            <p:ph type="ctrTitle"/>
          </p:nvPr>
        </p:nvSpPr>
        <p:spPr>
          <a:xfrm>
            <a:off x="4755000" y="1851800"/>
            <a:ext cx="29832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7" name="Google Shape;87;p22"/>
          <p:cNvSpPr txBox="1"/>
          <p:nvPr>
            <p:ph idx="1" type="subTitle"/>
          </p:nvPr>
        </p:nvSpPr>
        <p:spPr>
          <a:xfrm>
            <a:off x="4754950" y="2314225"/>
            <a:ext cx="2983200" cy="133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idx="1" type="subTitle"/>
          </p:nvPr>
        </p:nvSpPr>
        <p:spPr>
          <a:xfrm flipH="1">
            <a:off x="2144325" y="3016350"/>
            <a:ext cx="4855200" cy="6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0" name="Google Shape;90;p23"/>
          <p:cNvSpPr txBox="1"/>
          <p:nvPr>
            <p:ph type="title"/>
          </p:nvPr>
        </p:nvSpPr>
        <p:spPr>
          <a:xfrm>
            <a:off x="2144466" y="1380450"/>
            <a:ext cx="4855200" cy="163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5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type="ctrTitle"/>
          </p:nvPr>
        </p:nvSpPr>
        <p:spPr>
          <a:xfrm>
            <a:off x="3414400" y="1822650"/>
            <a:ext cx="5007900" cy="95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24"/>
          <p:cNvSpPr txBox="1"/>
          <p:nvPr>
            <p:ph idx="1" type="subTitle"/>
          </p:nvPr>
        </p:nvSpPr>
        <p:spPr>
          <a:xfrm>
            <a:off x="4563475" y="2777250"/>
            <a:ext cx="3867300" cy="5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7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type="ctrTitle"/>
          </p:nvPr>
        </p:nvSpPr>
        <p:spPr>
          <a:xfrm>
            <a:off x="5159880" y="2227950"/>
            <a:ext cx="29832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6" name="Google Shape;96;p25"/>
          <p:cNvSpPr txBox="1"/>
          <p:nvPr>
            <p:ph idx="1" type="subTitle"/>
          </p:nvPr>
        </p:nvSpPr>
        <p:spPr>
          <a:xfrm>
            <a:off x="5159880" y="2571750"/>
            <a:ext cx="2983200" cy="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8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/>
          <p:nvPr>
            <p:ph type="ctrTitle"/>
          </p:nvPr>
        </p:nvSpPr>
        <p:spPr>
          <a:xfrm>
            <a:off x="945189" y="2227950"/>
            <a:ext cx="29832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9" name="Google Shape;99;p26"/>
          <p:cNvSpPr txBox="1"/>
          <p:nvPr>
            <p:ph idx="1" type="subTitle"/>
          </p:nvPr>
        </p:nvSpPr>
        <p:spPr>
          <a:xfrm>
            <a:off x="945200" y="2571750"/>
            <a:ext cx="2983200" cy="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4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/>
          <p:nvPr>
            <p:ph idx="1" type="subTitle"/>
          </p:nvPr>
        </p:nvSpPr>
        <p:spPr>
          <a:xfrm flipH="1">
            <a:off x="1010400" y="3423025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9pPr>
          </a:lstStyle>
          <a:p/>
        </p:txBody>
      </p:sp>
      <p:sp>
        <p:nvSpPr>
          <p:cNvPr id="102" name="Google Shape;102;p27"/>
          <p:cNvSpPr txBox="1"/>
          <p:nvPr>
            <p:ph idx="2" type="subTitle"/>
          </p:nvPr>
        </p:nvSpPr>
        <p:spPr>
          <a:xfrm flipH="1">
            <a:off x="1010400" y="3740150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3" name="Google Shape;103;p27"/>
          <p:cNvSpPr txBox="1"/>
          <p:nvPr>
            <p:ph idx="3" type="subTitle"/>
          </p:nvPr>
        </p:nvSpPr>
        <p:spPr>
          <a:xfrm flipH="1">
            <a:off x="3747750" y="3423025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4" type="subTitle"/>
          </p:nvPr>
        </p:nvSpPr>
        <p:spPr>
          <a:xfrm>
            <a:off x="6490950" y="3423025"/>
            <a:ext cx="1648500" cy="3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Share"/>
              <a:buNone/>
              <a:defRPr b="1" sz="2500">
                <a:latin typeface="Share"/>
                <a:ea typeface="Share"/>
                <a:cs typeface="Share"/>
                <a:sym typeface="Share"/>
              </a:defRPr>
            </a:lvl9pPr>
          </a:lstStyle>
          <a:p/>
        </p:txBody>
      </p:sp>
      <p:sp>
        <p:nvSpPr>
          <p:cNvPr id="105" name="Google Shape;105;p27"/>
          <p:cNvSpPr txBox="1"/>
          <p:nvPr>
            <p:ph idx="5" type="subTitle"/>
          </p:nvPr>
        </p:nvSpPr>
        <p:spPr>
          <a:xfrm flipH="1">
            <a:off x="3747750" y="3740125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6" name="Google Shape;106;p27"/>
          <p:cNvSpPr txBox="1"/>
          <p:nvPr>
            <p:ph idx="6" type="subTitle"/>
          </p:nvPr>
        </p:nvSpPr>
        <p:spPr>
          <a:xfrm>
            <a:off x="6490950" y="3740125"/>
            <a:ext cx="1648500" cy="4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7" name="Google Shape;107;p27"/>
          <p:cNvSpPr txBox="1"/>
          <p:nvPr>
            <p:ph hasCustomPrompt="1" type="title"/>
          </p:nvPr>
        </p:nvSpPr>
        <p:spPr>
          <a:xfrm>
            <a:off x="1389900" y="2163690"/>
            <a:ext cx="889500" cy="361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27"/>
          <p:cNvSpPr txBox="1"/>
          <p:nvPr>
            <p:ph hasCustomPrompt="1" idx="7" type="title"/>
          </p:nvPr>
        </p:nvSpPr>
        <p:spPr>
          <a:xfrm>
            <a:off x="4127250" y="2160367"/>
            <a:ext cx="889500" cy="361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27"/>
          <p:cNvSpPr txBox="1"/>
          <p:nvPr>
            <p:ph hasCustomPrompt="1" idx="8" type="title"/>
          </p:nvPr>
        </p:nvSpPr>
        <p:spPr>
          <a:xfrm>
            <a:off x="6873895" y="2160693"/>
            <a:ext cx="889500" cy="361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27"/>
          <p:cNvSpPr txBox="1"/>
          <p:nvPr>
            <p:ph idx="9" type="ctrTitle"/>
          </p:nvPr>
        </p:nvSpPr>
        <p:spPr>
          <a:xfrm>
            <a:off x="723600" y="470625"/>
            <a:ext cx="1735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9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 txBox="1"/>
          <p:nvPr>
            <p:ph type="ctrTitle"/>
          </p:nvPr>
        </p:nvSpPr>
        <p:spPr>
          <a:xfrm>
            <a:off x="723600" y="470625"/>
            <a:ext cx="1878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3" name="Google Shape;113;p28"/>
          <p:cNvSpPr txBox="1"/>
          <p:nvPr>
            <p:ph idx="2" type="ctrTitle"/>
          </p:nvPr>
        </p:nvSpPr>
        <p:spPr>
          <a:xfrm>
            <a:off x="1263150" y="1910650"/>
            <a:ext cx="133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4" name="Google Shape;114;p28"/>
          <p:cNvSpPr txBox="1"/>
          <p:nvPr>
            <p:ph idx="1" type="subTitle"/>
          </p:nvPr>
        </p:nvSpPr>
        <p:spPr>
          <a:xfrm>
            <a:off x="1310100" y="2426522"/>
            <a:ext cx="12444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8"/>
          <p:cNvSpPr txBox="1"/>
          <p:nvPr>
            <p:ph idx="3" type="ctrTitle"/>
          </p:nvPr>
        </p:nvSpPr>
        <p:spPr>
          <a:xfrm>
            <a:off x="3902700" y="1910650"/>
            <a:ext cx="133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6" name="Google Shape;116;p28"/>
          <p:cNvSpPr txBox="1"/>
          <p:nvPr>
            <p:ph idx="4" type="subTitle"/>
          </p:nvPr>
        </p:nvSpPr>
        <p:spPr>
          <a:xfrm>
            <a:off x="3949650" y="2426522"/>
            <a:ext cx="12444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5" type="ctrTitle"/>
          </p:nvPr>
        </p:nvSpPr>
        <p:spPr>
          <a:xfrm>
            <a:off x="6589500" y="1910650"/>
            <a:ext cx="1338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28"/>
          <p:cNvSpPr txBox="1"/>
          <p:nvPr>
            <p:ph idx="6" type="subTitle"/>
          </p:nvPr>
        </p:nvSpPr>
        <p:spPr>
          <a:xfrm>
            <a:off x="6636450" y="2426522"/>
            <a:ext cx="1244400" cy="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hasCustomPrompt="1" idx="7" type="title"/>
          </p:nvPr>
        </p:nvSpPr>
        <p:spPr>
          <a:xfrm>
            <a:off x="1422605" y="3223975"/>
            <a:ext cx="1019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28"/>
          <p:cNvSpPr txBox="1"/>
          <p:nvPr>
            <p:ph hasCustomPrompt="1" idx="8" type="title"/>
          </p:nvPr>
        </p:nvSpPr>
        <p:spPr>
          <a:xfrm>
            <a:off x="4038680" y="3223975"/>
            <a:ext cx="1019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28"/>
          <p:cNvSpPr txBox="1"/>
          <p:nvPr>
            <p:ph hasCustomPrompt="1" idx="9" type="title"/>
          </p:nvPr>
        </p:nvSpPr>
        <p:spPr>
          <a:xfrm>
            <a:off x="6749255" y="3223975"/>
            <a:ext cx="1019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Fira Sans Extra Condensed Medium"/>
              <a:buNone/>
              <a:defRPr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9"/>
          <p:cNvSpPr txBox="1"/>
          <p:nvPr>
            <p:ph type="ctrTitle"/>
          </p:nvPr>
        </p:nvSpPr>
        <p:spPr>
          <a:xfrm>
            <a:off x="-539012" y="2132593"/>
            <a:ext cx="4567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4" name="Google Shape;124;p29"/>
          <p:cNvSpPr txBox="1"/>
          <p:nvPr>
            <p:ph idx="1" type="subTitle"/>
          </p:nvPr>
        </p:nvSpPr>
        <p:spPr>
          <a:xfrm>
            <a:off x="1231588" y="3202043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5" name="Google Shape;125;p29"/>
          <p:cNvSpPr txBox="1"/>
          <p:nvPr>
            <p:ph idx="2" type="subTitle"/>
          </p:nvPr>
        </p:nvSpPr>
        <p:spPr>
          <a:xfrm>
            <a:off x="5115470" y="3202043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6" name="Google Shape;126;p29"/>
          <p:cNvSpPr txBox="1"/>
          <p:nvPr>
            <p:ph idx="3" type="ctrTitle"/>
          </p:nvPr>
        </p:nvSpPr>
        <p:spPr>
          <a:xfrm>
            <a:off x="5115470" y="2132593"/>
            <a:ext cx="4587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bg>
      <p:bgPr>
        <a:solidFill>
          <a:schemeClr val="dk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 txBox="1"/>
          <p:nvPr>
            <p:ph type="ctrTitle"/>
          </p:nvPr>
        </p:nvSpPr>
        <p:spPr>
          <a:xfrm>
            <a:off x="723600" y="470625"/>
            <a:ext cx="194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30"/>
          <p:cNvSpPr txBox="1"/>
          <p:nvPr>
            <p:ph idx="1" type="subTitle"/>
          </p:nvPr>
        </p:nvSpPr>
        <p:spPr>
          <a:xfrm>
            <a:off x="4240075" y="1504450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0" name="Google Shape;130;p30"/>
          <p:cNvSpPr txBox="1"/>
          <p:nvPr>
            <p:ph idx="2" type="subTitle"/>
          </p:nvPr>
        </p:nvSpPr>
        <p:spPr>
          <a:xfrm>
            <a:off x="4240075" y="2675938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1" name="Google Shape;131;p30"/>
          <p:cNvSpPr txBox="1"/>
          <p:nvPr>
            <p:ph idx="3" type="ctrTitle"/>
          </p:nvPr>
        </p:nvSpPr>
        <p:spPr>
          <a:xfrm>
            <a:off x="4240075" y="119810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2" name="Google Shape;132;p30"/>
          <p:cNvSpPr txBox="1"/>
          <p:nvPr>
            <p:ph idx="4" type="ctrTitle"/>
          </p:nvPr>
        </p:nvSpPr>
        <p:spPr>
          <a:xfrm>
            <a:off x="4240075" y="2362488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3" name="Google Shape;133;p30"/>
          <p:cNvSpPr txBox="1"/>
          <p:nvPr>
            <p:ph idx="5" type="subTitle"/>
          </p:nvPr>
        </p:nvSpPr>
        <p:spPr>
          <a:xfrm>
            <a:off x="4240075" y="3844975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4" name="Google Shape;134;p30"/>
          <p:cNvSpPr txBox="1"/>
          <p:nvPr>
            <p:ph idx="6" type="ctrTitle"/>
          </p:nvPr>
        </p:nvSpPr>
        <p:spPr>
          <a:xfrm>
            <a:off x="4240075" y="3537472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rabi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rabi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alpha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AutoNum type="romanLcPeriod"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8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1"/>
          <p:cNvSpPr txBox="1"/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" name="Google Shape;137;p31"/>
          <p:cNvSpPr txBox="1"/>
          <p:nvPr>
            <p:ph idx="2" type="ctrTitle"/>
          </p:nvPr>
        </p:nvSpPr>
        <p:spPr>
          <a:xfrm>
            <a:off x="1386000" y="3425225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8" name="Google Shape;138;p31"/>
          <p:cNvSpPr txBox="1"/>
          <p:nvPr>
            <p:ph idx="3" type="ctrTitle"/>
          </p:nvPr>
        </p:nvSpPr>
        <p:spPr>
          <a:xfrm>
            <a:off x="3767200" y="2613025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9" name="Google Shape;139;p31"/>
          <p:cNvSpPr txBox="1"/>
          <p:nvPr>
            <p:ph idx="4" type="ctrTitle"/>
          </p:nvPr>
        </p:nvSpPr>
        <p:spPr>
          <a:xfrm>
            <a:off x="6148400" y="3425225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0" name="Google Shape;140;p31"/>
          <p:cNvSpPr txBox="1"/>
          <p:nvPr>
            <p:ph idx="1" type="subTitle"/>
          </p:nvPr>
        </p:nvSpPr>
        <p:spPr>
          <a:xfrm>
            <a:off x="1386000" y="3778950"/>
            <a:ext cx="1581900" cy="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1" name="Google Shape;141;p31"/>
          <p:cNvSpPr txBox="1"/>
          <p:nvPr>
            <p:ph idx="5" type="subTitle"/>
          </p:nvPr>
        </p:nvSpPr>
        <p:spPr>
          <a:xfrm>
            <a:off x="3767200" y="2966750"/>
            <a:ext cx="1581900" cy="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2" name="Google Shape;142;p31"/>
          <p:cNvSpPr txBox="1"/>
          <p:nvPr>
            <p:ph idx="6" type="subTitle"/>
          </p:nvPr>
        </p:nvSpPr>
        <p:spPr>
          <a:xfrm>
            <a:off x="6148400" y="3778950"/>
            <a:ext cx="1581900" cy="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8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2"/>
          <p:cNvSpPr txBox="1"/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5" name="Google Shape;145;p32"/>
          <p:cNvSpPr txBox="1"/>
          <p:nvPr>
            <p:ph idx="2" type="ctrTitle"/>
          </p:nvPr>
        </p:nvSpPr>
        <p:spPr>
          <a:xfrm>
            <a:off x="1170425" y="3123050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6" name="Google Shape;146;p32"/>
          <p:cNvSpPr txBox="1"/>
          <p:nvPr>
            <p:ph idx="3" type="ctrTitle"/>
          </p:nvPr>
        </p:nvSpPr>
        <p:spPr>
          <a:xfrm>
            <a:off x="3781050" y="3123050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7" name="Google Shape;147;p32"/>
          <p:cNvSpPr txBox="1"/>
          <p:nvPr>
            <p:ph idx="4" type="ctrTitle"/>
          </p:nvPr>
        </p:nvSpPr>
        <p:spPr>
          <a:xfrm>
            <a:off x="6391675" y="3123050"/>
            <a:ext cx="1581900" cy="48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8" name="Google Shape;148;p32"/>
          <p:cNvSpPr txBox="1"/>
          <p:nvPr>
            <p:ph idx="1" type="subTitle"/>
          </p:nvPr>
        </p:nvSpPr>
        <p:spPr>
          <a:xfrm>
            <a:off x="1170425" y="3552975"/>
            <a:ext cx="15819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9" name="Google Shape;149;p32"/>
          <p:cNvSpPr txBox="1"/>
          <p:nvPr>
            <p:ph idx="5" type="subTitle"/>
          </p:nvPr>
        </p:nvSpPr>
        <p:spPr>
          <a:xfrm>
            <a:off x="3781050" y="3552975"/>
            <a:ext cx="15819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0" name="Google Shape;150;p32"/>
          <p:cNvSpPr txBox="1"/>
          <p:nvPr>
            <p:ph idx="6" type="subTitle"/>
          </p:nvPr>
        </p:nvSpPr>
        <p:spPr>
          <a:xfrm>
            <a:off x="6391675" y="3552975"/>
            <a:ext cx="15819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/>
          <p:nvPr>
            <p:ph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3" name="Google Shape;153;p33">
            <a:hlinkClick/>
          </p:cNvPr>
          <p:cNvSpPr txBox="1"/>
          <p:nvPr>
            <p:ph idx="2" type="ctrTitle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4" name="Google Shape;154;p33"/>
          <p:cNvSpPr txBox="1"/>
          <p:nvPr>
            <p:ph idx="1" type="subTitle"/>
          </p:nvPr>
        </p:nvSpPr>
        <p:spPr>
          <a:xfrm>
            <a:off x="725625" y="4291560"/>
            <a:ext cx="1906500" cy="4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55" name="Google Shape;155;p33">
            <a:hlinkClick/>
          </p:cNvPr>
          <p:cNvSpPr txBox="1"/>
          <p:nvPr>
            <p:ph hasCustomPrompt="1" idx="3" type="title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6" name="Google Shape;156;p33">
            <a:hlinkClick/>
          </p:cNvPr>
          <p:cNvSpPr txBox="1"/>
          <p:nvPr>
            <p:ph idx="4" type="ctrTitle"/>
          </p:nvPr>
        </p:nvSpPr>
        <p:spPr>
          <a:xfrm>
            <a:off x="2870600" y="3781500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57" name="Google Shape;157;p33"/>
          <p:cNvSpPr txBox="1"/>
          <p:nvPr>
            <p:ph idx="5" type="subTitle"/>
          </p:nvPr>
        </p:nvSpPr>
        <p:spPr>
          <a:xfrm>
            <a:off x="2870596" y="4287854"/>
            <a:ext cx="1976700" cy="4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58" name="Google Shape;158;p33">
            <a:hlinkClick/>
          </p:cNvPr>
          <p:cNvSpPr txBox="1"/>
          <p:nvPr>
            <p:ph hasCustomPrompt="1" idx="6" type="title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9" name="Google Shape;159;p33">
            <a:hlinkClick/>
          </p:cNvPr>
          <p:cNvSpPr txBox="1"/>
          <p:nvPr>
            <p:ph idx="7" type="ctrTitle"/>
          </p:nvPr>
        </p:nvSpPr>
        <p:spPr>
          <a:xfrm>
            <a:off x="5015575" y="3781525"/>
            <a:ext cx="11700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0" name="Google Shape;160;p33"/>
          <p:cNvSpPr txBox="1"/>
          <p:nvPr>
            <p:ph idx="8" type="subTitle"/>
          </p:nvPr>
        </p:nvSpPr>
        <p:spPr>
          <a:xfrm>
            <a:off x="5015575" y="4287865"/>
            <a:ext cx="1906500" cy="4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61" name="Google Shape;161;p33">
            <a:hlinkClick/>
          </p:cNvPr>
          <p:cNvSpPr txBox="1"/>
          <p:nvPr>
            <p:ph hasCustomPrompt="1" idx="9" type="title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bg>
      <p:bgPr>
        <a:solidFill>
          <a:schemeClr val="dk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 txBox="1"/>
          <p:nvPr>
            <p:ph type="ctrTitle"/>
          </p:nvPr>
        </p:nvSpPr>
        <p:spPr>
          <a:xfrm>
            <a:off x="723600" y="470625"/>
            <a:ext cx="16161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4" name="Google Shape;164;p34"/>
          <p:cNvSpPr txBox="1"/>
          <p:nvPr>
            <p:ph idx="2" type="ctrTitle"/>
          </p:nvPr>
        </p:nvSpPr>
        <p:spPr>
          <a:xfrm>
            <a:off x="1967544" y="1602843"/>
            <a:ext cx="24294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5" name="Google Shape;165;p34"/>
          <p:cNvSpPr txBox="1"/>
          <p:nvPr>
            <p:ph idx="1" type="subTitle"/>
          </p:nvPr>
        </p:nvSpPr>
        <p:spPr>
          <a:xfrm>
            <a:off x="2269044" y="2064316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6" name="Google Shape;166;p34"/>
          <p:cNvSpPr txBox="1"/>
          <p:nvPr>
            <p:ph idx="3" type="ctrTitle"/>
          </p:nvPr>
        </p:nvSpPr>
        <p:spPr>
          <a:xfrm>
            <a:off x="4747031" y="1602843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7" name="Google Shape;167;p34"/>
          <p:cNvSpPr txBox="1"/>
          <p:nvPr>
            <p:ph idx="4" type="subTitle"/>
          </p:nvPr>
        </p:nvSpPr>
        <p:spPr>
          <a:xfrm>
            <a:off x="5048531" y="2064313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8" name="Google Shape;168;p34"/>
          <p:cNvSpPr txBox="1"/>
          <p:nvPr>
            <p:ph idx="5" type="ctrTitle"/>
          </p:nvPr>
        </p:nvSpPr>
        <p:spPr>
          <a:xfrm>
            <a:off x="1967544" y="3229976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9" name="Google Shape;169;p34"/>
          <p:cNvSpPr txBox="1"/>
          <p:nvPr>
            <p:ph idx="6" type="subTitle"/>
          </p:nvPr>
        </p:nvSpPr>
        <p:spPr>
          <a:xfrm>
            <a:off x="2269044" y="3691450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0" name="Google Shape;170;p34"/>
          <p:cNvSpPr txBox="1"/>
          <p:nvPr>
            <p:ph idx="7" type="ctrTitle"/>
          </p:nvPr>
        </p:nvSpPr>
        <p:spPr>
          <a:xfrm>
            <a:off x="4747031" y="3247354"/>
            <a:ext cx="2429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1" name="Google Shape;171;p34"/>
          <p:cNvSpPr txBox="1"/>
          <p:nvPr>
            <p:ph idx="8" type="subTitle"/>
          </p:nvPr>
        </p:nvSpPr>
        <p:spPr>
          <a:xfrm>
            <a:off x="5048531" y="3708824"/>
            <a:ext cx="1826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bg>
      <p:bgPr>
        <a:solidFill>
          <a:schemeClr val="dk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5"/>
          <p:cNvSpPr txBox="1"/>
          <p:nvPr>
            <p:ph type="ctrTitle"/>
          </p:nvPr>
        </p:nvSpPr>
        <p:spPr>
          <a:xfrm>
            <a:off x="723600" y="470625"/>
            <a:ext cx="1707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4" name="Google Shape;174;p35"/>
          <p:cNvSpPr txBox="1"/>
          <p:nvPr>
            <p:ph idx="2" type="ctrTitle"/>
          </p:nvPr>
        </p:nvSpPr>
        <p:spPr>
          <a:xfrm>
            <a:off x="1610575" y="1611625"/>
            <a:ext cx="1853100" cy="31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5" name="Google Shape;175;p35"/>
          <p:cNvSpPr txBox="1"/>
          <p:nvPr>
            <p:ph idx="3" type="ctrTitle"/>
          </p:nvPr>
        </p:nvSpPr>
        <p:spPr>
          <a:xfrm>
            <a:off x="5707025" y="1613761"/>
            <a:ext cx="1853100" cy="31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6" name="Google Shape;176;p35"/>
          <p:cNvSpPr txBox="1"/>
          <p:nvPr>
            <p:ph idx="4" type="ctrTitle"/>
          </p:nvPr>
        </p:nvSpPr>
        <p:spPr>
          <a:xfrm>
            <a:off x="1610575" y="3135908"/>
            <a:ext cx="1853100" cy="31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7" name="Google Shape;177;p35"/>
          <p:cNvSpPr txBox="1"/>
          <p:nvPr>
            <p:ph idx="5" type="ctrTitle"/>
          </p:nvPr>
        </p:nvSpPr>
        <p:spPr>
          <a:xfrm>
            <a:off x="5707025" y="3144067"/>
            <a:ext cx="1853100" cy="31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8" name="Google Shape;178;p35"/>
          <p:cNvSpPr txBox="1"/>
          <p:nvPr>
            <p:ph idx="1" type="subTitle"/>
          </p:nvPr>
        </p:nvSpPr>
        <p:spPr>
          <a:xfrm>
            <a:off x="5707025" y="3431480"/>
            <a:ext cx="18531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9" name="Google Shape;179;p35"/>
          <p:cNvSpPr txBox="1"/>
          <p:nvPr>
            <p:ph idx="6" type="subTitle"/>
          </p:nvPr>
        </p:nvSpPr>
        <p:spPr>
          <a:xfrm>
            <a:off x="1610575" y="1904875"/>
            <a:ext cx="18531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0" name="Google Shape;180;p35"/>
          <p:cNvSpPr txBox="1"/>
          <p:nvPr>
            <p:ph idx="7" type="subTitle"/>
          </p:nvPr>
        </p:nvSpPr>
        <p:spPr>
          <a:xfrm>
            <a:off x="1610575" y="3420719"/>
            <a:ext cx="18531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1" name="Google Shape;181;p35"/>
          <p:cNvSpPr txBox="1"/>
          <p:nvPr>
            <p:ph idx="8" type="subTitle"/>
          </p:nvPr>
        </p:nvSpPr>
        <p:spPr>
          <a:xfrm>
            <a:off x="5707025" y="1901903"/>
            <a:ext cx="18531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5_1_1">
    <p:bg>
      <p:bgPr>
        <a:solidFill>
          <a:schemeClr val="dk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6"/>
          <p:cNvSpPr txBox="1"/>
          <p:nvPr>
            <p:ph type="ctrTitle"/>
          </p:nvPr>
        </p:nvSpPr>
        <p:spPr>
          <a:xfrm>
            <a:off x="723600" y="470625"/>
            <a:ext cx="17070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4" name="Google Shape;184;p36"/>
          <p:cNvSpPr txBox="1"/>
          <p:nvPr>
            <p:ph idx="2" type="ctrTitle"/>
          </p:nvPr>
        </p:nvSpPr>
        <p:spPr>
          <a:xfrm>
            <a:off x="1627625" y="2937725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5" name="Google Shape;185;p36"/>
          <p:cNvSpPr txBox="1"/>
          <p:nvPr>
            <p:ph idx="3" type="ctrTitle"/>
          </p:nvPr>
        </p:nvSpPr>
        <p:spPr>
          <a:xfrm>
            <a:off x="1627625" y="1302300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6" name="Google Shape;186;p36"/>
          <p:cNvSpPr txBox="1"/>
          <p:nvPr>
            <p:ph idx="4" type="ctrTitle"/>
          </p:nvPr>
        </p:nvSpPr>
        <p:spPr>
          <a:xfrm>
            <a:off x="1627625" y="3749525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7" name="Google Shape;187;p36"/>
          <p:cNvSpPr txBox="1"/>
          <p:nvPr>
            <p:ph idx="5" type="ctrTitle"/>
          </p:nvPr>
        </p:nvSpPr>
        <p:spPr>
          <a:xfrm>
            <a:off x="1627625" y="2125920"/>
            <a:ext cx="2873400" cy="36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8" name="Google Shape;188;p36"/>
          <p:cNvSpPr txBox="1"/>
          <p:nvPr>
            <p:ph idx="1" type="subTitle"/>
          </p:nvPr>
        </p:nvSpPr>
        <p:spPr>
          <a:xfrm>
            <a:off x="1627625" y="24937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9" name="Google Shape;189;p36"/>
          <p:cNvSpPr txBox="1"/>
          <p:nvPr>
            <p:ph idx="6" type="subTitle"/>
          </p:nvPr>
        </p:nvSpPr>
        <p:spPr>
          <a:xfrm>
            <a:off x="1627625" y="33055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0" name="Google Shape;190;p36"/>
          <p:cNvSpPr txBox="1"/>
          <p:nvPr>
            <p:ph idx="7" type="subTitle"/>
          </p:nvPr>
        </p:nvSpPr>
        <p:spPr>
          <a:xfrm>
            <a:off x="1627625" y="41173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1" name="Google Shape;191;p36"/>
          <p:cNvSpPr txBox="1"/>
          <p:nvPr>
            <p:ph idx="8" type="subTitle"/>
          </p:nvPr>
        </p:nvSpPr>
        <p:spPr>
          <a:xfrm>
            <a:off x="1627625" y="1681925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4">
  <p:cSld name="CUSTOM_2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/>
          <p:nvPr>
            <p:ph type="ctrTitle"/>
          </p:nvPr>
        </p:nvSpPr>
        <p:spPr>
          <a:xfrm>
            <a:off x="6499521" y="3293191"/>
            <a:ext cx="1690800" cy="2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4" name="Google Shape;194;p37"/>
          <p:cNvSpPr txBox="1"/>
          <p:nvPr>
            <p:ph idx="1" type="subTitle"/>
          </p:nvPr>
        </p:nvSpPr>
        <p:spPr>
          <a:xfrm>
            <a:off x="6499521" y="3568943"/>
            <a:ext cx="16908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5" name="Google Shape;195;p37"/>
          <p:cNvSpPr txBox="1"/>
          <p:nvPr>
            <p:ph idx="2" type="ctrTitle"/>
          </p:nvPr>
        </p:nvSpPr>
        <p:spPr>
          <a:xfrm>
            <a:off x="975094" y="3293196"/>
            <a:ext cx="1690800" cy="2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6" name="Google Shape;196;p37"/>
          <p:cNvSpPr txBox="1"/>
          <p:nvPr>
            <p:ph idx="3" type="subTitle"/>
          </p:nvPr>
        </p:nvSpPr>
        <p:spPr>
          <a:xfrm>
            <a:off x="975094" y="3568950"/>
            <a:ext cx="16908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7" name="Google Shape;197;p37"/>
          <p:cNvSpPr txBox="1"/>
          <p:nvPr>
            <p:ph idx="4" type="ctrTitle"/>
          </p:nvPr>
        </p:nvSpPr>
        <p:spPr>
          <a:xfrm>
            <a:off x="2818426" y="3293196"/>
            <a:ext cx="1690800" cy="2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8" name="Google Shape;198;p37"/>
          <p:cNvSpPr txBox="1"/>
          <p:nvPr>
            <p:ph idx="5" type="subTitle"/>
          </p:nvPr>
        </p:nvSpPr>
        <p:spPr>
          <a:xfrm>
            <a:off x="2818426" y="3568950"/>
            <a:ext cx="16908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9" name="Google Shape;199;p37"/>
          <p:cNvSpPr txBox="1"/>
          <p:nvPr>
            <p:ph idx="6" type="ctrTitle"/>
          </p:nvPr>
        </p:nvSpPr>
        <p:spPr>
          <a:xfrm>
            <a:off x="4658972" y="3293200"/>
            <a:ext cx="1690800" cy="2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00" name="Google Shape;200;p37"/>
          <p:cNvSpPr txBox="1"/>
          <p:nvPr>
            <p:ph idx="7" type="subTitle"/>
          </p:nvPr>
        </p:nvSpPr>
        <p:spPr>
          <a:xfrm>
            <a:off x="4658972" y="3568950"/>
            <a:ext cx="16908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1" name="Google Shape;201;p37"/>
          <p:cNvSpPr txBox="1"/>
          <p:nvPr>
            <p:ph idx="8" type="ctrTitle"/>
          </p:nvPr>
        </p:nvSpPr>
        <p:spPr>
          <a:xfrm>
            <a:off x="723600" y="470625"/>
            <a:ext cx="17070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0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8"/>
          <p:cNvSpPr txBox="1"/>
          <p:nvPr>
            <p:ph type="title"/>
          </p:nvPr>
        </p:nvSpPr>
        <p:spPr>
          <a:xfrm>
            <a:off x="2576175" y="1911089"/>
            <a:ext cx="20811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04" name="Google Shape;204;p38"/>
          <p:cNvSpPr txBox="1"/>
          <p:nvPr>
            <p:ph idx="1" type="subTitle"/>
          </p:nvPr>
        </p:nvSpPr>
        <p:spPr>
          <a:xfrm>
            <a:off x="2576172" y="2274706"/>
            <a:ext cx="2081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05" name="Google Shape;205;p38"/>
          <p:cNvSpPr txBox="1"/>
          <p:nvPr>
            <p:ph idx="2" type="title"/>
          </p:nvPr>
        </p:nvSpPr>
        <p:spPr>
          <a:xfrm>
            <a:off x="4860080" y="1911089"/>
            <a:ext cx="20811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3" type="subTitle"/>
          </p:nvPr>
        </p:nvSpPr>
        <p:spPr>
          <a:xfrm>
            <a:off x="4860082" y="2274706"/>
            <a:ext cx="2081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07" name="Google Shape;207;p38"/>
          <p:cNvSpPr txBox="1"/>
          <p:nvPr>
            <p:ph idx="4" type="title"/>
          </p:nvPr>
        </p:nvSpPr>
        <p:spPr>
          <a:xfrm>
            <a:off x="1431975" y="3604284"/>
            <a:ext cx="20811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08" name="Google Shape;208;p38"/>
          <p:cNvSpPr txBox="1"/>
          <p:nvPr>
            <p:ph idx="5" type="subTitle"/>
          </p:nvPr>
        </p:nvSpPr>
        <p:spPr>
          <a:xfrm>
            <a:off x="1431972" y="3967881"/>
            <a:ext cx="2081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09" name="Google Shape;209;p38"/>
          <p:cNvSpPr txBox="1"/>
          <p:nvPr>
            <p:ph idx="6" type="title"/>
          </p:nvPr>
        </p:nvSpPr>
        <p:spPr>
          <a:xfrm>
            <a:off x="3715885" y="3604284"/>
            <a:ext cx="20811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10" name="Google Shape;210;p38"/>
          <p:cNvSpPr txBox="1"/>
          <p:nvPr>
            <p:ph idx="7" type="subTitle"/>
          </p:nvPr>
        </p:nvSpPr>
        <p:spPr>
          <a:xfrm>
            <a:off x="3715882" y="3967881"/>
            <a:ext cx="2081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11" name="Google Shape;211;p38"/>
          <p:cNvSpPr txBox="1"/>
          <p:nvPr>
            <p:ph idx="8" type="title"/>
          </p:nvPr>
        </p:nvSpPr>
        <p:spPr>
          <a:xfrm>
            <a:off x="5999800" y="3604284"/>
            <a:ext cx="2081100" cy="3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DM Serif Display"/>
              <a:buNone/>
              <a:defRPr sz="14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12" name="Google Shape;212;p38"/>
          <p:cNvSpPr txBox="1"/>
          <p:nvPr>
            <p:ph idx="9" type="subTitle"/>
          </p:nvPr>
        </p:nvSpPr>
        <p:spPr>
          <a:xfrm>
            <a:off x="5999798" y="3967881"/>
            <a:ext cx="2081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Light"/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13" name="Google Shape;213;p38"/>
          <p:cNvSpPr txBox="1"/>
          <p:nvPr>
            <p:ph idx="13" type="ctrTitle"/>
          </p:nvPr>
        </p:nvSpPr>
        <p:spPr>
          <a:xfrm>
            <a:off x="723600" y="470625"/>
            <a:ext cx="1707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6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/>
          <p:nvPr>
            <p:ph type="ctrTitle"/>
          </p:nvPr>
        </p:nvSpPr>
        <p:spPr>
          <a:xfrm>
            <a:off x="723600" y="470625"/>
            <a:ext cx="1707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6" name="Google Shape;216;p39"/>
          <p:cNvSpPr txBox="1"/>
          <p:nvPr>
            <p:ph idx="2" type="ctrTitle"/>
          </p:nvPr>
        </p:nvSpPr>
        <p:spPr>
          <a:xfrm>
            <a:off x="2207792" y="1961143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7" name="Google Shape;217;p39"/>
          <p:cNvSpPr txBox="1"/>
          <p:nvPr>
            <p:ph idx="1" type="subTitle"/>
          </p:nvPr>
        </p:nvSpPr>
        <p:spPr>
          <a:xfrm>
            <a:off x="2208007" y="2376293"/>
            <a:ext cx="1826400" cy="480900"/>
          </a:xfrm>
          <a:prstGeom prst="rect">
            <a:avLst/>
          </a:prstGeom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18" name="Google Shape;218;p39"/>
          <p:cNvSpPr txBox="1"/>
          <p:nvPr>
            <p:ph idx="3" type="ctrTitle"/>
          </p:nvPr>
        </p:nvSpPr>
        <p:spPr>
          <a:xfrm>
            <a:off x="4402900" y="1961143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9" name="Google Shape;219;p39"/>
          <p:cNvSpPr txBox="1"/>
          <p:nvPr>
            <p:ph idx="4" type="subTitle"/>
          </p:nvPr>
        </p:nvSpPr>
        <p:spPr>
          <a:xfrm>
            <a:off x="4402850" y="2374293"/>
            <a:ext cx="1826400" cy="480900"/>
          </a:xfrm>
          <a:prstGeom prst="rect">
            <a:avLst/>
          </a:prstGeom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0" name="Google Shape;220;p39"/>
          <p:cNvSpPr txBox="1"/>
          <p:nvPr>
            <p:ph idx="5" type="ctrTitle"/>
          </p:nvPr>
        </p:nvSpPr>
        <p:spPr>
          <a:xfrm>
            <a:off x="6604375" y="1961143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1" name="Google Shape;221;p39"/>
          <p:cNvSpPr txBox="1"/>
          <p:nvPr>
            <p:ph idx="6" type="subTitle"/>
          </p:nvPr>
        </p:nvSpPr>
        <p:spPr>
          <a:xfrm>
            <a:off x="6604225" y="2374293"/>
            <a:ext cx="1826400" cy="480900"/>
          </a:xfrm>
          <a:prstGeom prst="rect">
            <a:avLst/>
          </a:prstGeom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2" name="Google Shape;222;p39"/>
          <p:cNvSpPr txBox="1"/>
          <p:nvPr>
            <p:ph idx="7" type="ctrTitle"/>
          </p:nvPr>
        </p:nvSpPr>
        <p:spPr>
          <a:xfrm>
            <a:off x="713225" y="3703375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3" name="Google Shape;223;p39"/>
          <p:cNvSpPr txBox="1"/>
          <p:nvPr>
            <p:ph idx="8" type="subTitle"/>
          </p:nvPr>
        </p:nvSpPr>
        <p:spPr>
          <a:xfrm>
            <a:off x="713441" y="4118525"/>
            <a:ext cx="1826400" cy="48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4" name="Google Shape;224;p39"/>
          <p:cNvSpPr txBox="1"/>
          <p:nvPr>
            <p:ph idx="9" type="ctrTitle"/>
          </p:nvPr>
        </p:nvSpPr>
        <p:spPr>
          <a:xfrm>
            <a:off x="2908347" y="3703375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5" name="Google Shape;225;p39"/>
          <p:cNvSpPr txBox="1"/>
          <p:nvPr>
            <p:ph idx="13" type="subTitle"/>
          </p:nvPr>
        </p:nvSpPr>
        <p:spPr>
          <a:xfrm>
            <a:off x="2908322" y="4116525"/>
            <a:ext cx="1826400" cy="48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6" name="Google Shape;226;p39"/>
          <p:cNvSpPr txBox="1"/>
          <p:nvPr>
            <p:ph idx="14" type="ctrTitle"/>
          </p:nvPr>
        </p:nvSpPr>
        <p:spPr>
          <a:xfrm>
            <a:off x="5109872" y="3689200"/>
            <a:ext cx="18264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7" name="Google Shape;227;p39"/>
          <p:cNvSpPr txBox="1"/>
          <p:nvPr>
            <p:ph idx="15" type="subTitle"/>
          </p:nvPr>
        </p:nvSpPr>
        <p:spPr>
          <a:xfrm>
            <a:off x="5109722" y="4118525"/>
            <a:ext cx="1826400" cy="48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4">
    <p:bg>
      <p:bgPr>
        <a:solidFill>
          <a:schemeClr val="dk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0"/>
          <p:cNvSpPr txBox="1"/>
          <p:nvPr>
            <p:ph type="ctrTitle"/>
          </p:nvPr>
        </p:nvSpPr>
        <p:spPr>
          <a:xfrm>
            <a:off x="723600" y="470625"/>
            <a:ext cx="17046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idx="1" type="subTitle"/>
          </p:nvPr>
        </p:nvSpPr>
        <p:spPr>
          <a:xfrm>
            <a:off x="934675" y="2689512"/>
            <a:ext cx="2877300" cy="13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2" type="subTitle"/>
          </p:nvPr>
        </p:nvSpPr>
        <p:spPr>
          <a:xfrm>
            <a:off x="5371300" y="2689513"/>
            <a:ext cx="2877300" cy="13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type="ctrTitle"/>
          </p:nvPr>
        </p:nvSpPr>
        <p:spPr>
          <a:xfrm>
            <a:off x="934675" y="2129925"/>
            <a:ext cx="2877300" cy="2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3" type="ctrTitle"/>
          </p:nvPr>
        </p:nvSpPr>
        <p:spPr>
          <a:xfrm>
            <a:off x="5371300" y="2129925"/>
            <a:ext cx="2877300" cy="2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Font typeface="DM Serif Display"/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9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1"/>
          <p:cNvSpPr/>
          <p:nvPr/>
        </p:nvSpPr>
        <p:spPr>
          <a:xfrm>
            <a:off x="0" y="0"/>
            <a:ext cx="7691511" cy="5182651"/>
          </a:xfrm>
          <a:custGeom>
            <a:rect b="b" l="l" r="r" t="t"/>
            <a:pathLst>
              <a:path extrusionOk="0" h="192217" w="285267">
                <a:moveTo>
                  <a:pt x="235625" y="0"/>
                </a:moveTo>
                <a:lnTo>
                  <a:pt x="235625" y="85"/>
                </a:lnTo>
                <a:lnTo>
                  <a:pt x="0" y="85"/>
                </a:lnTo>
                <a:lnTo>
                  <a:pt x="0" y="192217"/>
                </a:lnTo>
                <a:lnTo>
                  <a:pt x="86815" y="192217"/>
                </a:lnTo>
                <a:lnTo>
                  <a:pt x="86915" y="192131"/>
                </a:lnTo>
                <a:lnTo>
                  <a:pt x="136542" y="192131"/>
                </a:lnTo>
                <a:lnTo>
                  <a:pt x="136542" y="164678"/>
                </a:lnTo>
                <a:lnTo>
                  <a:pt x="161320" y="164678"/>
                </a:lnTo>
                <a:lnTo>
                  <a:pt x="161320" y="137239"/>
                </a:lnTo>
                <a:lnTo>
                  <a:pt x="186112" y="137239"/>
                </a:lnTo>
                <a:lnTo>
                  <a:pt x="186112" y="109785"/>
                </a:lnTo>
                <a:lnTo>
                  <a:pt x="210904" y="109785"/>
                </a:lnTo>
                <a:lnTo>
                  <a:pt x="210904" y="82346"/>
                </a:lnTo>
                <a:lnTo>
                  <a:pt x="235682" y="82346"/>
                </a:lnTo>
                <a:lnTo>
                  <a:pt x="235682" y="54893"/>
                </a:lnTo>
                <a:lnTo>
                  <a:pt x="260474" y="54893"/>
                </a:lnTo>
                <a:lnTo>
                  <a:pt x="260474" y="27453"/>
                </a:lnTo>
                <a:lnTo>
                  <a:pt x="285266" y="27453"/>
                </a:lnTo>
                <a:lnTo>
                  <a:pt x="28526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1"/>
          <p:cNvSpPr txBox="1"/>
          <p:nvPr>
            <p:ph type="ctrTitle"/>
          </p:nvPr>
        </p:nvSpPr>
        <p:spPr>
          <a:xfrm>
            <a:off x="723600" y="470625"/>
            <a:ext cx="17379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3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2"/>
          <p:cNvSpPr txBox="1"/>
          <p:nvPr>
            <p:ph type="ctrTitle"/>
          </p:nvPr>
        </p:nvSpPr>
        <p:spPr>
          <a:xfrm>
            <a:off x="723600" y="470625"/>
            <a:ext cx="16485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3"/>
          <p:cNvSpPr txBox="1"/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7" name="Google Shape;237;p43"/>
          <p:cNvSpPr txBox="1"/>
          <p:nvPr>
            <p:ph idx="1" type="subTitle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8" name="Google Shape;238;p43"/>
          <p:cNvSpPr txBox="1"/>
          <p:nvPr/>
        </p:nvSpPr>
        <p:spPr>
          <a:xfrm flipH="1">
            <a:off x="5020875" y="3782100"/>
            <a:ext cx="33672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5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4"/>
          <p:cNvSpPr/>
          <p:nvPr/>
        </p:nvSpPr>
        <p:spPr>
          <a:xfrm flipH="1">
            <a:off x="5204100" y="539500"/>
            <a:ext cx="3939900" cy="536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1" name="Google Shape;241;p44"/>
          <p:cNvSpPr/>
          <p:nvPr/>
        </p:nvSpPr>
        <p:spPr>
          <a:xfrm flipH="1" rot="5400000">
            <a:off x="105125" y="4670975"/>
            <a:ext cx="679500" cy="536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6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5"/>
          <p:cNvSpPr/>
          <p:nvPr/>
        </p:nvSpPr>
        <p:spPr>
          <a:xfrm>
            <a:off x="5344850" y="0"/>
            <a:ext cx="3798900" cy="2233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45"/>
          <p:cNvSpPr/>
          <p:nvPr/>
        </p:nvSpPr>
        <p:spPr>
          <a:xfrm>
            <a:off x="-2066275" y="4599425"/>
            <a:ext cx="2779500" cy="1633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ctrTitle"/>
          </p:nvPr>
        </p:nvSpPr>
        <p:spPr>
          <a:xfrm>
            <a:off x="723600" y="470625"/>
            <a:ext cx="156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1223575" y="1301500"/>
            <a:ext cx="3619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1223575" y="2039900"/>
            <a:ext cx="3619800" cy="18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●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○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Char char="■"/>
              <a:defRPr sz="12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2019050" y="1302350"/>
            <a:ext cx="5106000" cy="238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31" name="Google Shape;31;p9"/>
          <p:cNvSpPr txBox="1"/>
          <p:nvPr>
            <p:ph idx="1" type="subTitle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Open Sans Light"/>
              <a:buNone/>
              <a:defRPr sz="11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idx="1" type="body"/>
          </p:nvPr>
        </p:nvSpPr>
        <p:spPr>
          <a:xfrm>
            <a:off x="713225" y="3689525"/>
            <a:ext cx="7717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4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DM Serif Display"/>
              <a:buNone/>
              <a:defRPr sz="28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Light"/>
              <a:buChar char="●"/>
              <a:defRPr sz="1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 Light"/>
              <a:buChar char="●"/>
              <a:defRPr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●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○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Char char="■"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2897">
          <p15:clr>
            <a:srgbClr val="EA4335"/>
          </p15:clr>
        </p15:guide>
        <p15:guide id="4" orient="horz" pos="34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6.xml"/><Relationship Id="rId5" Type="http://schemas.openxmlformats.org/officeDocument/2006/relationships/slide" Target="/ppt/slides/slide8.xml"/><Relationship Id="rId6" Type="http://schemas.openxmlformats.org/officeDocument/2006/relationships/slide" Target="/ppt/slides/slide12.xml"/><Relationship Id="rId7" Type="http://schemas.openxmlformats.org/officeDocument/2006/relationships/slide" Target="/ppt/slides/slide1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6"/>
          <p:cNvSpPr txBox="1"/>
          <p:nvPr>
            <p:ph type="ctrTitle"/>
          </p:nvPr>
        </p:nvSpPr>
        <p:spPr>
          <a:xfrm>
            <a:off x="1903550" y="1048900"/>
            <a:ext cx="5749500" cy="20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Wisbai Bank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ATM Transaction Report</a:t>
            </a:r>
            <a:endParaRPr sz="3000"/>
          </a:p>
        </p:txBody>
      </p:sp>
      <p:sp>
        <p:nvSpPr>
          <p:cNvPr id="250" name="Google Shape;250;p46"/>
          <p:cNvSpPr txBox="1"/>
          <p:nvPr>
            <p:ph idx="1" type="subTitle"/>
          </p:nvPr>
        </p:nvSpPr>
        <p:spPr>
          <a:xfrm>
            <a:off x="2449475" y="3483600"/>
            <a:ext cx="4245000" cy="36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From January 1st, 2022 to December 31st, 2022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1" name="Google Shape;251;p46"/>
          <p:cNvSpPr/>
          <p:nvPr/>
        </p:nvSpPr>
        <p:spPr>
          <a:xfrm rot="10800000">
            <a:off x="7859675" y="352350"/>
            <a:ext cx="952500" cy="826275"/>
          </a:xfrm>
          <a:custGeom>
            <a:rect b="b" l="l" r="r" t="t"/>
            <a:pathLst>
              <a:path extrusionOk="0" h="33051" w="3810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2" name="Google Shape;252;p46"/>
          <p:cNvSpPr/>
          <p:nvPr/>
        </p:nvSpPr>
        <p:spPr>
          <a:xfrm>
            <a:off x="381075" y="3949313"/>
            <a:ext cx="952500" cy="826275"/>
          </a:xfrm>
          <a:custGeom>
            <a:rect b="b" l="l" r="r" t="t"/>
            <a:pathLst>
              <a:path extrusionOk="0" h="33051" w="3810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253" name="Google Shape;25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7350" y="2731775"/>
            <a:ext cx="751825" cy="75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5"/>
          <p:cNvSpPr/>
          <p:nvPr/>
        </p:nvSpPr>
        <p:spPr>
          <a:xfrm flipH="1">
            <a:off x="0" y="2968000"/>
            <a:ext cx="9144000" cy="217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55"/>
          <p:cNvSpPr txBox="1"/>
          <p:nvPr>
            <p:ph type="ctrTitle"/>
          </p:nvPr>
        </p:nvSpPr>
        <p:spPr>
          <a:xfrm>
            <a:off x="723600" y="470625"/>
            <a:ext cx="156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 Count</a:t>
            </a:r>
            <a:endParaRPr/>
          </a:p>
        </p:txBody>
      </p:sp>
      <p:sp>
        <p:nvSpPr>
          <p:cNvPr id="332" name="Google Shape;332;p55"/>
          <p:cNvSpPr txBox="1"/>
          <p:nvPr/>
        </p:nvSpPr>
        <p:spPr>
          <a:xfrm>
            <a:off x="498600" y="3214025"/>
            <a:ext cx="8146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Across all Age Groups, Withdrawals is the common transaction type (&gt;50%), followed by Transfers (&gt;20%) 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Deposits &amp; Transfers account for a minute amount of all transactions (&gt;10% each) across all Age Groups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333" name="Google Shape;333;p55"/>
          <p:cNvCxnSpPr/>
          <p:nvPr/>
        </p:nvCxnSpPr>
        <p:spPr>
          <a:xfrm>
            <a:off x="1024150" y="4286225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34" name="Google Shape;33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3800" y="152400"/>
            <a:ext cx="6547801" cy="266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6"/>
          <p:cNvSpPr/>
          <p:nvPr/>
        </p:nvSpPr>
        <p:spPr>
          <a:xfrm flipH="1">
            <a:off x="0" y="2968000"/>
            <a:ext cx="9144000" cy="217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56"/>
          <p:cNvSpPr txBox="1"/>
          <p:nvPr>
            <p:ph type="ctrTitle"/>
          </p:nvPr>
        </p:nvSpPr>
        <p:spPr>
          <a:xfrm>
            <a:off x="723600" y="470625"/>
            <a:ext cx="14676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Duration</a:t>
            </a:r>
            <a:endParaRPr/>
          </a:p>
        </p:txBody>
      </p:sp>
      <p:sp>
        <p:nvSpPr>
          <p:cNvPr id="341" name="Google Shape;341;p56"/>
          <p:cNvSpPr txBox="1"/>
          <p:nvPr/>
        </p:nvSpPr>
        <p:spPr>
          <a:xfrm>
            <a:off x="498600" y="3214025"/>
            <a:ext cx="8146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Withdrawals takes the longest on average across all states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Kano’s average transaction durations are comparatively higher than other locations. 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Rivers &amp; Enugu have lower average transaction duration for Deposits, Transfers, &amp; Withdrawals when compared to other locations.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342" name="Google Shape;342;p56"/>
          <p:cNvCxnSpPr/>
          <p:nvPr/>
        </p:nvCxnSpPr>
        <p:spPr>
          <a:xfrm>
            <a:off x="1024150" y="4286225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43" name="Google Shape;34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3600" y="152400"/>
            <a:ext cx="6647999" cy="26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7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49" name="Google Shape;349;p57"/>
          <p:cNvSpPr txBox="1"/>
          <p:nvPr>
            <p:ph type="ctrTitle"/>
          </p:nvPr>
        </p:nvSpPr>
        <p:spPr>
          <a:xfrm flipH="1">
            <a:off x="2676021" y="2226953"/>
            <a:ext cx="28239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Trends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0" name="Google Shape;350;p57"/>
          <p:cNvSpPr txBox="1"/>
          <p:nvPr>
            <p:ph idx="2" type="title"/>
          </p:nvPr>
        </p:nvSpPr>
        <p:spPr>
          <a:xfrm flipH="1">
            <a:off x="5637514" y="2269925"/>
            <a:ext cx="23631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58"/>
          <p:cNvPicPr preferRelativeResize="0"/>
          <p:nvPr/>
        </p:nvPicPr>
        <p:blipFill rotWithShape="1">
          <a:blip r:embed="rId3">
            <a:alphaModFix/>
          </a:blip>
          <a:srcRect b="38099" l="0" r="0" t="0"/>
          <a:stretch/>
        </p:blipFill>
        <p:spPr>
          <a:xfrm flipH="1">
            <a:off x="-7502" y="0"/>
            <a:ext cx="9139252" cy="3183724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8"/>
          <p:cNvSpPr txBox="1"/>
          <p:nvPr>
            <p:ph type="ctrTitle"/>
          </p:nvPr>
        </p:nvSpPr>
        <p:spPr>
          <a:xfrm>
            <a:off x="2234738" y="66393"/>
            <a:ext cx="4567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Daily Transaction Trend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57" name="Google Shape;357;p58"/>
          <p:cNvSpPr txBox="1"/>
          <p:nvPr>
            <p:ph idx="1" type="subTitle"/>
          </p:nvPr>
        </p:nvSpPr>
        <p:spPr>
          <a:xfrm>
            <a:off x="1225730" y="3738150"/>
            <a:ext cx="6794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ATM Transactions in Lagos increase gradually from 6 am and peaks between 3 and 7 pm. </a:t>
            </a:r>
            <a:endParaRPr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Similar behavior is seen across other states however transactions peak earlier in Kano (around 11 am) and this is sustained till about 5 pm after which activity sharply declines. </a:t>
            </a:r>
            <a:endParaRPr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Compared to other states, Lagos has significant transactions activity after 7 pm</a:t>
            </a:r>
            <a:endParaRPr/>
          </a:p>
        </p:txBody>
      </p:sp>
      <p:pic>
        <p:nvPicPr>
          <p:cNvPr id="358" name="Google Shape;35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550" y="924575"/>
            <a:ext cx="8608775" cy="218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59"/>
          <p:cNvPicPr preferRelativeResize="0"/>
          <p:nvPr/>
        </p:nvPicPr>
        <p:blipFill rotWithShape="1">
          <a:blip r:embed="rId3">
            <a:alphaModFix/>
          </a:blip>
          <a:srcRect b="38099" l="0" r="0" t="0"/>
          <a:stretch/>
        </p:blipFill>
        <p:spPr>
          <a:xfrm flipH="1">
            <a:off x="-7502" y="0"/>
            <a:ext cx="9139252" cy="3183724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59"/>
          <p:cNvSpPr txBox="1"/>
          <p:nvPr>
            <p:ph type="ctrTitle"/>
          </p:nvPr>
        </p:nvSpPr>
        <p:spPr>
          <a:xfrm>
            <a:off x="2234738" y="66393"/>
            <a:ext cx="4567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Transaction Amount &amp; Count Trend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65" name="Google Shape;365;p59"/>
          <p:cNvSpPr txBox="1"/>
          <p:nvPr>
            <p:ph idx="1" type="subTitle"/>
          </p:nvPr>
        </p:nvSpPr>
        <p:spPr>
          <a:xfrm>
            <a:off x="1239393" y="3707075"/>
            <a:ext cx="6794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The h</a:t>
            </a:r>
            <a:r>
              <a:rPr lang="en"/>
              <a:t>ighest number of transactions and transaction amount </a:t>
            </a:r>
            <a:r>
              <a:rPr lang="en"/>
              <a:t>occurred</a:t>
            </a:r>
            <a:r>
              <a:rPr lang="en"/>
              <a:t> in March </a:t>
            </a:r>
            <a:endParaRPr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Other months with high transaction activity include January, May, July, October, and December </a:t>
            </a:r>
            <a:endParaRPr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/>
              <a:t>The lowest number of transactions and transaction amount occurred in February</a:t>
            </a:r>
            <a:endParaRPr/>
          </a:p>
        </p:txBody>
      </p:sp>
      <p:pic>
        <p:nvPicPr>
          <p:cNvPr id="366" name="Google Shape;366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7800" y="869088"/>
            <a:ext cx="5781675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0"/>
          <p:cNvSpPr/>
          <p:nvPr/>
        </p:nvSpPr>
        <p:spPr>
          <a:xfrm>
            <a:off x="1631225" y="753125"/>
            <a:ext cx="5726400" cy="4110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72" name="Google Shape;372;p60"/>
          <p:cNvSpPr txBox="1"/>
          <p:nvPr>
            <p:ph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73" name="Google Shape;373;p60"/>
          <p:cNvSpPr txBox="1"/>
          <p:nvPr>
            <p:ph type="ctrTitle"/>
          </p:nvPr>
        </p:nvSpPr>
        <p:spPr>
          <a:xfrm flipH="1">
            <a:off x="4098650" y="2198800"/>
            <a:ext cx="4028400" cy="19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Recommendations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1"/>
          <p:cNvSpPr txBox="1"/>
          <p:nvPr>
            <p:ph idx="2" type="ctrTitle"/>
          </p:nvPr>
        </p:nvSpPr>
        <p:spPr>
          <a:xfrm>
            <a:off x="819600" y="2525900"/>
            <a:ext cx="2873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Incentives</a:t>
            </a:r>
            <a:endParaRPr/>
          </a:p>
        </p:txBody>
      </p:sp>
      <p:sp>
        <p:nvSpPr>
          <p:cNvPr id="379" name="Google Shape;379;p61"/>
          <p:cNvSpPr txBox="1"/>
          <p:nvPr>
            <p:ph idx="3" type="ctrTitle"/>
          </p:nvPr>
        </p:nvSpPr>
        <p:spPr>
          <a:xfrm>
            <a:off x="819600" y="1302300"/>
            <a:ext cx="2873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ATM Visibility</a:t>
            </a:r>
            <a:endParaRPr/>
          </a:p>
        </p:txBody>
      </p:sp>
      <p:sp>
        <p:nvSpPr>
          <p:cNvPr id="380" name="Google Shape;380;p61"/>
          <p:cNvSpPr txBox="1"/>
          <p:nvPr>
            <p:ph idx="6" type="subTitle"/>
          </p:nvPr>
        </p:nvSpPr>
        <p:spPr>
          <a:xfrm>
            <a:off x="819600" y="2840763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Offer</a:t>
            </a:r>
            <a:r>
              <a:rPr lang="en"/>
              <a:t> additional services at ATMs, such as the ability to deposit cheques or make cash withdrawals in different denominations.</a:t>
            </a:r>
            <a:endParaRPr/>
          </a:p>
        </p:txBody>
      </p:sp>
      <p:sp>
        <p:nvSpPr>
          <p:cNvPr id="381" name="Google Shape;381;p61"/>
          <p:cNvSpPr txBox="1"/>
          <p:nvPr>
            <p:ph idx="8" type="subTitle"/>
          </p:nvPr>
        </p:nvSpPr>
        <p:spPr>
          <a:xfrm>
            <a:off x="819600" y="1670100"/>
            <a:ext cx="2873400" cy="7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Consider relocating the ATMs to more prominent locations, installing signage, or improving lighting and landscaping around the ATMs. </a:t>
            </a:r>
            <a:endParaRPr/>
          </a:p>
        </p:txBody>
      </p:sp>
      <p:sp>
        <p:nvSpPr>
          <p:cNvPr id="382" name="Google Shape;382;p61"/>
          <p:cNvSpPr txBox="1"/>
          <p:nvPr>
            <p:ph type="ctrTitle"/>
          </p:nvPr>
        </p:nvSpPr>
        <p:spPr>
          <a:xfrm>
            <a:off x="723600" y="470625"/>
            <a:ext cx="38373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Utilization Rate</a:t>
            </a:r>
            <a:endParaRPr sz="2700"/>
          </a:p>
        </p:txBody>
      </p:sp>
      <p:pic>
        <p:nvPicPr>
          <p:cNvPr id="383" name="Google Shape;383;p61"/>
          <p:cNvPicPr preferRelativeResize="0"/>
          <p:nvPr/>
        </p:nvPicPr>
        <p:blipFill rotWithShape="1">
          <a:blip r:embed="rId3">
            <a:alphaModFix/>
          </a:blip>
          <a:srcRect b="0" l="40540" r="21869" t="0"/>
          <a:stretch/>
        </p:blipFill>
        <p:spPr>
          <a:xfrm>
            <a:off x="6070450" y="544100"/>
            <a:ext cx="3073550" cy="4599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62"/>
          <p:cNvPicPr preferRelativeResize="0"/>
          <p:nvPr/>
        </p:nvPicPr>
        <p:blipFill rotWithShape="1">
          <a:blip r:embed="rId3">
            <a:alphaModFix/>
          </a:blip>
          <a:srcRect b="0" l="0" r="0" t="11237"/>
          <a:stretch/>
        </p:blipFill>
        <p:spPr>
          <a:xfrm>
            <a:off x="0" y="0"/>
            <a:ext cx="38691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62"/>
          <p:cNvSpPr txBox="1"/>
          <p:nvPr>
            <p:ph type="ctrTitle"/>
          </p:nvPr>
        </p:nvSpPr>
        <p:spPr>
          <a:xfrm>
            <a:off x="723600" y="470625"/>
            <a:ext cx="1945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 Duration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Kumo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62"/>
          <p:cNvSpPr txBox="1"/>
          <p:nvPr>
            <p:ph idx="1" type="subTitle"/>
          </p:nvPr>
        </p:nvSpPr>
        <p:spPr>
          <a:xfrm>
            <a:off x="4240075" y="1504450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 the amount of ATMs available in </a:t>
            </a:r>
            <a:r>
              <a:rPr lang="en"/>
              <a:t>branches</a:t>
            </a:r>
            <a:r>
              <a:rPr lang="en"/>
              <a:t>, as this can reduce wait times and congestion at each individual ATM. </a:t>
            </a:r>
            <a:endParaRPr/>
          </a:p>
        </p:txBody>
      </p:sp>
      <p:sp>
        <p:nvSpPr>
          <p:cNvPr id="391" name="Google Shape;391;p62"/>
          <p:cNvSpPr txBox="1"/>
          <p:nvPr>
            <p:ph idx="2" type="subTitle"/>
          </p:nvPr>
        </p:nvSpPr>
        <p:spPr>
          <a:xfrm>
            <a:off x="4240075" y="2675952"/>
            <a:ext cx="2888400" cy="8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Ensure that the ATMs are regularly serviced and maintained to prevent downtime and minimize technical issues</a:t>
            </a:r>
            <a:endParaRPr/>
          </a:p>
        </p:txBody>
      </p:sp>
      <p:sp>
        <p:nvSpPr>
          <p:cNvPr id="392" name="Google Shape;392;p62"/>
          <p:cNvSpPr txBox="1"/>
          <p:nvPr>
            <p:ph idx="3" type="ctrTitle"/>
          </p:nvPr>
        </p:nvSpPr>
        <p:spPr>
          <a:xfrm>
            <a:off x="4240075" y="1198100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 ATMS</a:t>
            </a:r>
            <a:endParaRPr/>
          </a:p>
        </p:txBody>
      </p:sp>
      <p:sp>
        <p:nvSpPr>
          <p:cNvPr id="393" name="Google Shape;393;p62"/>
          <p:cNvSpPr txBox="1"/>
          <p:nvPr>
            <p:ph idx="4" type="ctrTitle"/>
          </p:nvPr>
        </p:nvSpPr>
        <p:spPr>
          <a:xfrm>
            <a:off x="4240075" y="2362488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Maintenance</a:t>
            </a:r>
            <a:endParaRPr/>
          </a:p>
        </p:txBody>
      </p:sp>
      <p:sp>
        <p:nvSpPr>
          <p:cNvPr id="394" name="Google Shape;394;p62"/>
          <p:cNvSpPr txBox="1"/>
          <p:nvPr>
            <p:ph idx="5" type="subTitle"/>
          </p:nvPr>
        </p:nvSpPr>
        <p:spPr>
          <a:xfrm>
            <a:off x="4240075" y="3844975"/>
            <a:ext cx="28884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upgrading the ATMs to newer models with faster transaction times and more advanced features. </a:t>
            </a:r>
            <a:endParaRPr/>
          </a:p>
        </p:txBody>
      </p:sp>
      <p:sp>
        <p:nvSpPr>
          <p:cNvPr id="395" name="Google Shape;395;p62"/>
          <p:cNvSpPr txBox="1"/>
          <p:nvPr>
            <p:ph idx="6" type="ctrTitle"/>
          </p:nvPr>
        </p:nvSpPr>
        <p:spPr>
          <a:xfrm>
            <a:off x="4240075" y="3537472"/>
            <a:ext cx="26193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Upgrade ATMs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3"/>
          <p:cNvSpPr txBox="1"/>
          <p:nvPr>
            <p:ph idx="2" type="ctrTitle"/>
          </p:nvPr>
        </p:nvSpPr>
        <p:spPr>
          <a:xfrm>
            <a:off x="819600" y="2525900"/>
            <a:ext cx="2873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Maintenance</a:t>
            </a:r>
            <a:endParaRPr/>
          </a:p>
        </p:txBody>
      </p:sp>
      <p:sp>
        <p:nvSpPr>
          <p:cNvPr id="401" name="Google Shape;401;p63"/>
          <p:cNvSpPr txBox="1"/>
          <p:nvPr>
            <p:ph idx="3" type="ctrTitle"/>
          </p:nvPr>
        </p:nvSpPr>
        <p:spPr>
          <a:xfrm>
            <a:off x="819600" y="1302300"/>
            <a:ext cx="28734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ATM Availability</a:t>
            </a:r>
            <a:endParaRPr/>
          </a:p>
        </p:txBody>
      </p:sp>
      <p:sp>
        <p:nvSpPr>
          <p:cNvPr id="402" name="Google Shape;402;p63"/>
          <p:cNvSpPr txBox="1"/>
          <p:nvPr>
            <p:ph idx="6" type="subTitle"/>
          </p:nvPr>
        </p:nvSpPr>
        <p:spPr>
          <a:xfrm>
            <a:off x="819600" y="2840763"/>
            <a:ext cx="28734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Scheduled maintenance should occur during  periods of reduced activity</a:t>
            </a:r>
            <a:endParaRPr/>
          </a:p>
        </p:txBody>
      </p:sp>
      <p:sp>
        <p:nvSpPr>
          <p:cNvPr id="403" name="Google Shape;403;p63"/>
          <p:cNvSpPr txBox="1"/>
          <p:nvPr>
            <p:ph idx="8" type="subTitle"/>
          </p:nvPr>
        </p:nvSpPr>
        <p:spPr>
          <a:xfrm>
            <a:off x="819588" y="1670100"/>
            <a:ext cx="28734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ATMs should have maximum availability especially during the peak periods for each branch. </a:t>
            </a:r>
            <a:endParaRPr/>
          </a:p>
        </p:txBody>
      </p:sp>
      <p:sp>
        <p:nvSpPr>
          <p:cNvPr id="404" name="Google Shape;404;p63"/>
          <p:cNvSpPr txBox="1"/>
          <p:nvPr>
            <p:ph type="ctrTitle"/>
          </p:nvPr>
        </p:nvSpPr>
        <p:spPr>
          <a:xfrm>
            <a:off x="723600" y="470625"/>
            <a:ext cx="3837300" cy="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Transactions Activity</a:t>
            </a:r>
            <a:endParaRPr sz="2700"/>
          </a:p>
        </p:txBody>
      </p:sp>
      <p:pic>
        <p:nvPicPr>
          <p:cNvPr id="405" name="Google Shape;405;p63"/>
          <p:cNvPicPr preferRelativeResize="0"/>
          <p:nvPr/>
        </p:nvPicPr>
        <p:blipFill rotWithShape="1">
          <a:blip r:embed="rId3">
            <a:alphaModFix/>
          </a:blip>
          <a:srcRect b="0" l="40540" r="21869" t="0"/>
          <a:stretch/>
        </p:blipFill>
        <p:spPr>
          <a:xfrm>
            <a:off x="6070450" y="544100"/>
            <a:ext cx="3073550" cy="4599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7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59" name="Google Shape;259;p47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60" name="Google Shape;260;p47"/>
          <p:cNvSpPr txBox="1"/>
          <p:nvPr>
            <p:ph idx="2" type="ctrTitle"/>
          </p:nvPr>
        </p:nvSpPr>
        <p:spPr>
          <a:xfrm>
            <a:off x="2869500" y="2202425"/>
            <a:ext cx="1170000" cy="44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lang="en"/>
              <a:t>verview </a:t>
            </a:r>
            <a:endParaRPr/>
          </a:p>
        </p:txBody>
      </p:sp>
      <p:sp>
        <p:nvSpPr>
          <p:cNvPr id="261" name="Google Shape;261;p47">
            <a:hlinkClick action="ppaction://hlinksldjump" r:id="rId3"/>
          </p:cNvPr>
          <p:cNvSpPr txBox="1"/>
          <p:nvPr>
            <p:ph idx="3" type="title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2" name="Google Shape;262;p47"/>
          <p:cNvSpPr txBox="1"/>
          <p:nvPr>
            <p:ph idx="4" type="ctrTitle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Frequency</a:t>
            </a:r>
            <a:endParaRPr/>
          </a:p>
        </p:txBody>
      </p:sp>
      <p:sp>
        <p:nvSpPr>
          <p:cNvPr id="263" name="Google Shape;263;p47">
            <a:hlinkClick action="ppaction://hlinksldjump" r:id="rId4"/>
          </p:cNvPr>
          <p:cNvSpPr txBox="1"/>
          <p:nvPr>
            <p:ph idx="6" type="title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4" name="Google Shape;264;p47"/>
          <p:cNvSpPr txBox="1"/>
          <p:nvPr>
            <p:ph idx="7" type="ctrTitle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Duration and Count</a:t>
            </a:r>
            <a:endParaRPr/>
          </a:p>
        </p:txBody>
      </p:sp>
      <p:sp>
        <p:nvSpPr>
          <p:cNvPr id="265" name="Google Shape;265;p47">
            <a:hlinkClick action="ppaction://hlinksldjump" r:id="rId5"/>
          </p:cNvPr>
          <p:cNvSpPr txBox="1"/>
          <p:nvPr>
            <p:ph idx="9" type="title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6" name="Google Shape;266;p47"/>
          <p:cNvSpPr txBox="1"/>
          <p:nvPr>
            <p:ph idx="13" type="ctrTitle"/>
          </p:nvPr>
        </p:nvSpPr>
        <p:spPr>
          <a:xfrm>
            <a:off x="2019725" y="3784900"/>
            <a:ext cx="15276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Trends</a:t>
            </a:r>
            <a:endParaRPr/>
          </a:p>
        </p:txBody>
      </p:sp>
      <p:sp>
        <p:nvSpPr>
          <p:cNvPr id="267" name="Google Shape;267;p47">
            <a:hlinkClick action="ppaction://hlinksldjump" r:id="rId6"/>
          </p:cNvPr>
          <p:cNvSpPr txBox="1"/>
          <p:nvPr>
            <p:ph idx="15" type="title"/>
          </p:nvPr>
        </p:nvSpPr>
        <p:spPr>
          <a:xfrm>
            <a:off x="1906637" y="321999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68" name="Google Shape;268;p47"/>
          <p:cNvSpPr txBox="1"/>
          <p:nvPr>
            <p:ph idx="16" type="ctrTitle"/>
          </p:nvPr>
        </p:nvSpPr>
        <p:spPr>
          <a:xfrm>
            <a:off x="5161325" y="3784900"/>
            <a:ext cx="15078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269" name="Google Shape;269;p47">
            <a:hlinkClick action="ppaction://hlinksldjump" r:id="rId7"/>
          </p:cNvPr>
          <p:cNvSpPr txBox="1"/>
          <p:nvPr>
            <p:ph idx="18" type="title"/>
          </p:nvPr>
        </p:nvSpPr>
        <p:spPr>
          <a:xfrm>
            <a:off x="5038337" y="3219994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70" name="Google Shape;270;p47"/>
          <p:cNvSpPr txBox="1"/>
          <p:nvPr>
            <p:ph type="ctrTitle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8"/>
          <p:cNvSpPr/>
          <p:nvPr/>
        </p:nvSpPr>
        <p:spPr>
          <a:xfrm>
            <a:off x="2522400" y="780150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276" name="Google Shape;276;p48"/>
          <p:cNvSpPr txBox="1"/>
          <p:nvPr>
            <p:ph type="ctrTitle"/>
          </p:nvPr>
        </p:nvSpPr>
        <p:spPr>
          <a:xfrm flipH="1">
            <a:off x="4101575" y="2149455"/>
            <a:ext cx="2954400" cy="1921200"/>
          </a:xfrm>
          <a:prstGeom prst="rect">
            <a:avLst/>
          </a:prstGeom>
        </p:spPr>
        <p:txBody>
          <a:bodyPr anchorCtr="0" anchor="ctr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Overview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7" name="Google Shape;277;p48"/>
          <p:cNvSpPr txBox="1"/>
          <p:nvPr>
            <p:ph idx="2" type="title"/>
          </p:nvPr>
        </p:nvSpPr>
        <p:spPr>
          <a:xfrm flipH="1">
            <a:off x="787850" y="2419325"/>
            <a:ext cx="2954400" cy="16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9"/>
          <p:cNvSpPr txBox="1"/>
          <p:nvPr/>
        </p:nvSpPr>
        <p:spPr>
          <a:xfrm>
            <a:off x="0" y="217550"/>
            <a:ext cx="9105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₦38,555,885,000</a:t>
            </a:r>
            <a:endParaRPr sz="48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Total amount processed by Wisabi ATMs in 2022</a:t>
            </a:r>
            <a:endParaRPr sz="24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dk2"/>
              </a:solidFill>
            </a:endParaRPr>
          </a:p>
        </p:txBody>
      </p:sp>
      <p:sp>
        <p:nvSpPr>
          <p:cNvPr id="283" name="Google Shape;283;p49"/>
          <p:cNvSpPr txBox="1"/>
          <p:nvPr/>
        </p:nvSpPr>
        <p:spPr>
          <a:xfrm>
            <a:off x="82475" y="1555800"/>
            <a:ext cx="9105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2,143,838</a:t>
            </a:r>
            <a:endParaRPr sz="48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Transactions Performed</a:t>
            </a:r>
            <a:endParaRPr sz="24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dk2"/>
              </a:solidFill>
            </a:endParaRPr>
          </a:p>
        </p:txBody>
      </p:sp>
      <p:sp>
        <p:nvSpPr>
          <p:cNvPr id="284" name="Google Shape;284;p49"/>
          <p:cNvSpPr txBox="1"/>
          <p:nvPr/>
        </p:nvSpPr>
        <p:spPr>
          <a:xfrm>
            <a:off x="82475" y="2764875"/>
            <a:ext cx="9105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8,819</a:t>
            </a:r>
            <a:endParaRPr sz="48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Unique Customers</a:t>
            </a:r>
            <a:endParaRPr sz="24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dk2"/>
              </a:solidFill>
            </a:endParaRPr>
          </a:p>
        </p:txBody>
      </p:sp>
      <p:sp>
        <p:nvSpPr>
          <p:cNvPr id="285" name="Google Shape;285;p49"/>
          <p:cNvSpPr txBox="1"/>
          <p:nvPr/>
        </p:nvSpPr>
        <p:spPr>
          <a:xfrm>
            <a:off x="82475" y="3911825"/>
            <a:ext cx="9105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12.9%</a:t>
            </a:r>
            <a:endParaRPr sz="48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Utilization Rate</a:t>
            </a:r>
            <a:endParaRPr sz="2400">
              <a:solidFill>
                <a:schemeClr val="dk2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0"/>
          <p:cNvSpPr txBox="1"/>
          <p:nvPr>
            <p:ph type="ctrTitle"/>
          </p:nvPr>
        </p:nvSpPr>
        <p:spPr>
          <a:xfrm>
            <a:off x="723600" y="470625"/>
            <a:ext cx="156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Rate</a:t>
            </a:r>
            <a:endParaRPr/>
          </a:p>
        </p:txBody>
      </p:sp>
      <p:sp>
        <p:nvSpPr>
          <p:cNvPr id="291" name="Google Shape;291;p50"/>
          <p:cNvSpPr/>
          <p:nvPr/>
        </p:nvSpPr>
        <p:spPr>
          <a:xfrm flipH="1">
            <a:off x="3029100" y="0"/>
            <a:ext cx="6114900" cy="429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50"/>
          <p:cNvSpPr txBox="1"/>
          <p:nvPr/>
        </p:nvSpPr>
        <p:spPr>
          <a:xfrm>
            <a:off x="796200" y="1344150"/>
            <a:ext cx="1861200" cy="29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ATMs in Kano have the highest Utilization Rate of 18.6%</a:t>
            </a:r>
            <a:endParaRPr sz="100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Rivers &amp; Lagos have Utilization Rates of 12.7% &amp; 12.2% respectively while Enugu is 11.6% </a:t>
            </a:r>
            <a:endParaRPr sz="100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The FCT has the lowest Utilization Rate at 8.5%</a:t>
            </a:r>
            <a:endParaRPr sz="100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293" name="Google Shape;293;p50"/>
          <p:cNvCxnSpPr/>
          <p:nvPr/>
        </p:nvCxnSpPr>
        <p:spPr>
          <a:xfrm>
            <a:off x="1024150" y="4286225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4" name="Google Shape;29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00" y="115425"/>
            <a:ext cx="5835000" cy="401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1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300" name="Google Shape;300;p51"/>
          <p:cNvSpPr txBox="1"/>
          <p:nvPr>
            <p:ph type="ctrTitle"/>
          </p:nvPr>
        </p:nvSpPr>
        <p:spPr>
          <a:xfrm flipH="1">
            <a:off x="2662025" y="2536464"/>
            <a:ext cx="2823900" cy="16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Transaction</a:t>
            </a:r>
            <a:endParaRPr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Frequency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01" name="Google Shape;301;p51"/>
          <p:cNvSpPr txBox="1"/>
          <p:nvPr>
            <p:ph idx="2" type="title"/>
          </p:nvPr>
        </p:nvSpPr>
        <p:spPr>
          <a:xfrm flipH="1">
            <a:off x="5726839" y="2419325"/>
            <a:ext cx="2333700" cy="16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02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2"/>
          <p:cNvSpPr/>
          <p:nvPr/>
        </p:nvSpPr>
        <p:spPr>
          <a:xfrm>
            <a:off x="4672200" y="-28489"/>
            <a:ext cx="4533900" cy="5173800"/>
          </a:xfrm>
          <a:prstGeom prst="rect">
            <a:avLst/>
          </a:prstGeom>
          <a:solidFill>
            <a:schemeClr val="dk1">
              <a:alpha val="7232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52"/>
          <p:cNvSpPr txBox="1"/>
          <p:nvPr>
            <p:ph idx="2" type="subTitle"/>
          </p:nvPr>
        </p:nvSpPr>
        <p:spPr>
          <a:xfrm>
            <a:off x="5371300" y="2462975"/>
            <a:ext cx="2877300" cy="25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300"/>
              <a:t>Customers between 26-35 years have the highest transaction frequency at 260.  </a:t>
            </a:r>
            <a:endParaRPr sz="13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300"/>
              <a:t>Followed closely by the age cohort of 16 - 25 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The age 56 - 65 cohort has the least amount of transactions</a:t>
            </a:r>
            <a:endParaRPr sz="1300"/>
          </a:p>
        </p:txBody>
      </p:sp>
      <p:sp>
        <p:nvSpPr>
          <p:cNvPr id="308" name="Google Shape;308;p52"/>
          <p:cNvSpPr txBox="1"/>
          <p:nvPr>
            <p:ph idx="3" type="ctrTitle"/>
          </p:nvPr>
        </p:nvSpPr>
        <p:spPr>
          <a:xfrm>
            <a:off x="5371300" y="2129925"/>
            <a:ext cx="2877300" cy="2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pic>
        <p:nvPicPr>
          <p:cNvPr id="309" name="Google Shape;309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450" y="139050"/>
            <a:ext cx="355211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3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CCCCC"/>
              </a:solidFill>
            </a:endParaRPr>
          </a:p>
        </p:txBody>
      </p:sp>
      <p:sp>
        <p:nvSpPr>
          <p:cNvPr id="315" name="Google Shape;315;p53"/>
          <p:cNvSpPr txBox="1"/>
          <p:nvPr>
            <p:ph type="ctrTitle"/>
          </p:nvPr>
        </p:nvSpPr>
        <p:spPr>
          <a:xfrm flipH="1">
            <a:off x="4098567" y="2240372"/>
            <a:ext cx="32247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</a:rPr>
              <a:t>Duration and Count</a:t>
            </a:r>
            <a:endParaRPr sz="3300">
              <a:solidFill>
                <a:schemeClr val="dk1"/>
              </a:solidFill>
            </a:endParaRPr>
          </a:p>
        </p:txBody>
      </p:sp>
      <p:sp>
        <p:nvSpPr>
          <p:cNvPr id="316" name="Google Shape;316;p53"/>
          <p:cNvSpPr txBox="1"/>
          <p:nvPr>
            <p:ph idx="2" type="title"/>
          </p:nvPr>
        </p:nvSpPr>
        <p:spPr>
          <a:xfrm flipH="1">
            <a:off x="1631236" y="2269925"/>
            <a:ext cx="2379900" cy="19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03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4"/>
          <p:cNvSpPr/>
          <p:nvPr/>
        </p:nvSpPr>
        <p:spPr>
          <a:xfrm flipH="1">
            <a:off x="0" y="3177775"/>
            <a:ext cx="9144000" cy="196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54"/>
          <p:cNvSpPr txBox="1"/>
          <p:nvPr>
            <p:ph type="ctrTitle"/>
          </p:nvPr>
        </p:nvSpPr>
        <p:spPr>
          <a:xfrm>
            <a:off x="723600" y="470625"/>
            <a:ext cx="15678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Amount</a:t>
            </a:r>
            <a:endParaRPr/>
          </a:p>
        </p:txBody>
      </p:sp>
      <p:sp>
        <p:nvSpPr>
          <p:cNvPr id="323" name="Google Shape;323;p54"/>
          <p:cNvSpPr txBox="1"/>
          <p:nvPr/>
        </p:nvSpPr>
        <p:spPr>
          <a:xfrm>
            <a:off x="498600" y="3214025"/>
            <a:ext cx="8146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On Average, Withdrawals have the highest transaction amounts across all states, next is Transfers, with Deposits being the lowest. 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Char char="●"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The FCT has comparatively lower Deposit amounts on Average across all states</a:t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324" name="Google Shape;324;p54"/>
          <p:cNvCxnSpPr/>
          <p:nvPr/>
        </p:nvCxnSpPr>
        <p:spPr>
          <a:xfrm>
            <a:off x="1024150" y="4286225"/>
            <a:ext cx="2004900" cy="0"/>
          </a:xfrm>
          <a:prstGeom prst="straightConnector1">
            <a:avLst/>
          </a:prstGeom>
          <a:noFill/>
          <a:ln cap="flat" cmpd="sng" w="9525">
            <a:solidFill>
              <a:srgbClr val="3D465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5" name="Google Shape;32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5425" y="108775"/>
            <a:ext cx="6736275" cy="289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vestment Business Plan By Slidesgo">
  <a:themeElements>
    <a:clrScheme name="Simple Light">
      <a:dk1>
        <a:srgbClr val="F3F3F3"/>
      </a:dk1>
      <a:lt1>
        <a:srgbClr val="434343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